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handoutMasterIdLst>
    <p:handoutMasterId r:id="rId15"/>
  </p:handoutMasterIdLst>
  <p:sldIdLst>
    <p:sldId id="281" r:id="rId5"/>
    <p:sldId id="284" r:id="rId6"/>
    <p:sldId id="280" r:id="rId7"/>
    <p:sldId id="278" r:id="rId8"/>
    <p:sldId id="273" r:id="rId9"/>
    <p:sldId id="279" r:id="rId10"/>
    <p:sldId id="277" r:id="rId11"/>
    <p:sldId id="293"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79" autoAdjust="0"/>
  </p:normalViewPr>
  <p:slideViewPr>
    <p:cSldViewPr snapToGrid="0">
      <p:cViewPr varScale="1">
        <p:scale>
          <a:sx n="78" d="100"/>
          <a:sy n="78" d="100"/>
        </p:scale>
        <p:origin x="878" y="67"/>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11/18/2024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11/18/2024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F73D3E-5396-2B71-758F-7D2055A1084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01F304-8A7E-2995-D4E0-CFE920A514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233B00-3735-1A4F-D6D0-FC1703ABEE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E14B425-6DBD-44A0-F4FB-792F19029E5A}"/>
              </a:ext>
            </a:extLst>
          </p:cNvPr>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5559126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2986387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11/18/2024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11/18/2024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11/18/2024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11/18/2024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11/18/2024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11/18/2024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20A922B-22EC-7FD8-FA8C-2FFAC558BD66}"/>
              </a:ext>
            </a:extLst>
          </p:cNvPr>
          <p:cNvSpPr>
            <a:spLocks noGrp="1"/>
          </p:cNvSpPr>
          <p:nvPr>
            <p:ph type="title"/>
          </p:nvPr>
        </p:nvSpPr>
        <p:spPr>
          <a:xfrm>
            <a:off x="838201" y="448056"/>
            <a:ext cx="6172200" cy="1581912"/>
          </a:xfrm>
        </p:spPr>
        <p:txBody>
          <a:bodyPr vert="horz" lIns="91440" tIns="45720" rIns="91440" bIns="45720" rtlCol="0" anchor="b" anchorCtr="0">
            <a:normAutofit/>
          </a:bodyPr>
          <a:lstStyle/>
          <a:p>
            <a:r>
              <a:rPr lang="en-US" kern="1200" cap="all" spc="300" baseline="0">
                <a:latin typeface="+mj-lt"/>
                <a:ea typeface="+mj-ea"/>
                <a:cs typeface="+mj-cs"/>
              </a:rPr>
              <a:t>Handwriting Recognition System</a:t>
            </a:r>
          </a:p>
        </p:txBody>
      </p:sp>
      <p:sp>
        <p:nvSpPr>
          <p:cNvPr id="2" name="TextBox 1">
            <a:extLst>
              <a:ext uri="{FF2B5EF4-FFF2-40B4-BE49-F238E27FC236}">
                <a16:creationId xmlns:a16="http://schemas.microsoft.com/office/drawing/2014/main" id="{338208B2-9511-E77E-8D59-9963ED3941D8}"/>
              </a:ext>
            </a:extLst>
          </p:cNvPr>
          <p:cNvSpPr txBox="1"/>
          <p:nvPr/>
        </p:nvSpPr>
        <p:spPr>
          <a:xfrm>
            <a:off x="838200" y="2257063"/>
            <a:ext cx="4894006" cy="3904906"/>
          </a:xfrm>
          <a:prstGeom prst="rect">
            <a:avLst/>
          </a:prstGeom>
        </p:spPr>
        <p:txBody>
          <a:bodyPr vert="horz" lIns="91440" tIns="45720" rIns="91440" bIns="45720" rtlCol="0">
            <a:normAutofit/>
          </a:bodyPr>
          <a:lstStyle/>
          <a:p>
            <a:pPr>
              <a:lnSpc>
                <a:spcPct val="90000"/>
              </a:lnSpc>
              <a:spcBef>
                <a:spcPts val="1000"/>
              </a:spcBef>
              <a:buClr>
                <a:schemeClr val="accent2"/>
              </a:buClr>
              <a:buFont typeface="Wingdings" panose="05000000000000000000" pitchFamily="2" charset="2"/>
            </a:pPr>
            <a:r>
              <a:rPr lang="en-US"/>
              <a:t>Arsh Srivastava (E23CSEU0316)</a:t>
            </a:r>
          </a:p>
          <a:p>
            <a:pPr>
              <a:lnSpc>
                <a:spcPct val="90000"/>
              </a:lnSpc>
              <a:spcBef>
                <a:spcPts val="1000"/>
              </a:spcBef>
              <a:buClr>
                <a:schemeClr val="accent2"/>
              </a:buClr>
              <a:buFont typeface="Wingdings" panose="05000000000000000000" pitchFamily="2" charset="2"/>
            </a:pPr>
            <a:r>
              <a:rPr lang="en-US"/>
              <a:t>Krrish Chhabra (E23CSEU0320)</a:t>
            </a:r>
          </a:p>
          <a:p>
            <a:pPr>
              <a:lnSpc>
                <a:spcPct val="90000"/>
              </a:lnSpc>
              <a:spcBef>
                <a:spcPts val="1000"/>
              </a:spcBef>
              <a:buClr>
                <a:schemeClr val="accent2"/>
              </a:buClr>
              <a:buFont typeface="Wingdings" panose="05000000000000000000" pitchFamily="2" charset="2"/>
            </a:pPr>
            <a:r>
              <a:rPr lang="en-US"/>
              <a:t>Navya Kapoor (E23CSEU0251)</a:t>
            </a:r>
          </a:p>
        </p:txBody>
      </p:sp>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41322" r="20132" b="1"/>
          <a:stretch/>
        </p:blipFill>
        <p:spPr>
          <a:xfrm>
            <a:off x="7500938" y="-22225"/>
            <a:ext cx="4714875" cy="6880225"/>
          </a:xfrm>
          <a:noFill/>
        </p:spPr>
      </p:pic>
    </p:spTree>
    <p:extLst>
      <p:ext uri="{BB962C8B-B14F-4D97-AF65-F5344CB8AC3E}">
        <p14:creationId xmlns:p14="http://schemas.microsoft.com/office/powerpoint/2010/main" val="6392647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603115"/>
          </a:xfrm>
          <a:noFill/>
        </p:spPr>
        <p:txBody>
          <a:bodyPr anchor="b">
            <a:noAutofit/>
          </a:bodyPr>
          <a:lstStyle/>
          <a:p>
            <a:pPr algn="ctr"/>
            <a:r>
              <a:rPr lang="en-IN" dirty="0"/>
              <a:t>Introduction</a:t>
            </a:r>
            <a:endParaRPr lang="en-US" dirty="0"/>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105834" y="1206230"/>
            <a:ext cx="5294158" cy="4682506"/>
          </a:xfrm>
          <a:noFill/>
        </p:spPr>
        <p:txBody>
          <a:bodyPr anchor="t">
            <a:normAutofit fontScale="85000" lnSpcReduction="10000"/>
          </a:bodyPr>
          <a:lstStyle/>
          <a:p>
            <a:r>
              <a:rPr lang="en-US" dirty="0">
                <a:latin typeface="Aptos" panose="020B0004020202020204" pitchFamily="34" charset="0"/>
              </a:rPr>
              <a:t>Optical Character Recognition (OCR) is a powerful tool that converts handwritten or printed text into machine-readable text. This project aims to develop an system capable of accurately recognizing handwritten characters, leveraging machine learning techniques to overcome challenges such as varied handwriting styles and noisy image data. The significance of this technology lies in its potential to automate tasks such as data entry and document digitization</a:t>
            </a:r>
            <a:r>
              <a:rPr lang="en-US" dirty="0"/>
              <a:t>.</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165371"/>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0" y="768485"/>
            <a:ext cx="9144000" cy="2286000"/>
          </a:xfrm>
        </p:spPr>
        <p:txBody>
          <a:bodyPr/>
          <a:lstStyle/>
          <a:p>
            <a:r>
              <a:rPr lang="en-US" b="1" dirty="0"/>
              <a:t>Understanding the Dataset</a:t>
            </a:r>
            <a:br>
              <a:rPr lang="en-US" b="1" dirty="0"/>
            </a:br>
            <a:br>
              <a:rPr lang="en-US" dirty="0"/>
            </a:br>
            <a:endParaRPr lang="en-US" dirty="0"/>
          </a:p>
        </p:txBody>
      </p:sp>
      <p:sp>
        <p:nvSpPr>
          <p:cNvPr id="2" name="TextBox 1">
            <a:extLst>
              <a:ext uri="{FF2B5EF4-FFF2-40B4-BE49-F238E27FC236}">
                <a16:creationId xmlns:a16="http://schemas.microsoft.com/office/drawing/2014/main" id="{C18F15C7-70A4-0FDA-7A6B-C2EAC9C876A8}"/>
              </a:ext>
            </a:extLst>
          </p:cNvPr>
          <p:cNvSpPr txBox="1"/>
          <p:nvPr/>
        </p:nvSpPr>
        <p:spPr>
          <a:xfrm>
            <a:off x="2393005" y="2013627"/>
            <a:ext cx="9280188" cy="3754874"/>
          </a:xfrm>
          <a:prstGeom prst="rect">
            <a:avLst/>
          </a:prstGeom>
          <a:noFill/>
        </p:spPr>
        <p:txBody>
          <a:bodyPr wrap="square" rtlCol="0">
            <a:spAutoFit/>
          </a:bodyPr>
          <a:lstStyle/>
          <a:p>
            <a:pPr marL="285750" indent="-285750" algn="ctr">
              <a:buFont typeface="Arial" panose="020B0604020202020204" pitchFamily="34" charset="0"/>
              <a:buChar char="•"/>
            </a:pPr>
            <a:r>
              <a:rPr lang="en-US" sz="2000" dirty="0">
                <a:solidFill>
                  <a:schemeClr val="bg1">
                    <a:lumMod val="95000"/>
                  </a:schemeClr>
                </a:solidFill>
              </a:rPr>
              <a:t>The dataset used for this project is sourced from Kaggle, known for its comprehensive and high-quality data collections. It contains thousands of labeled images of handwritten characters, providing a diverse range of handwriting samples. Each image in the dataset is paired with a label that represents the corresponding character, making it ideal for supervised learning.</a:t>
            </a:r>
          </a:p>
          <a:p>
            <a:pPr marL="285750" indent="-285750" algn="ctr">
              <a:buFont typeface="Arial" panose="020B0604020202020204" pitchFamily="34" charset="0"/>
              <a:buChar char="•"/>
            </a:pPr>
            <a:endParaRPr lang="en-US" sz="2000" dirty="0">
              <a:solidFill>
                <a:schemeClr val="bg1">
                  <a:lumMod val="95000"/>
                </a:schemeClr>
              </a:solidFill>
            </a:endParaRPr>
          </a:p>
          <a:p>
            <a:pPr marL="285750" indent="-285750" algn="ctr">
              <a:buFont typeface="Arial" panose="020B0604020202020204" pitchFamily="34" charset="0"/>
              <a:buChar char="•"/>
            </a:pPr>
            <a:r>
              <a:rPr lang="en-US" sz="2000" dirty="0">
                <a:solidFill>
                  <a:schemeClr val="bg1">
                    <a:lumMod val="95000"/>
                  </a:schemeClr>
                </a:solidFill>
              </a:rPr>
              <a:t>The dataset's structure includes grayscale images, each resized to consistent dimensions for uniform input during model training. The images were analyzed to identify potential challenges, such as class imbalances and noise, which informed our preprocessing strategy. The dataset’s diversity in handwriting styles allows the model to generalize well, making it robust for real-world applications</a:t>
            </a:r>
            <a:r>
              <a:rPr lang="en-US" dirty="0">
                <a:solidFill>
                  <a:schemeClr val="bg1">
                    <a:lumMod val="95000"/>
                  </a:schemeClr>
                </a:solidFill>
              </a:rPr>
              <a:t>.</a:t>
            </a:r>
          </a:p>
          <a:p>
            <a:endParaRPr lang="en-IN" dirty="0">
              <a:solidFill>
                <a:schemeClr val="bg1">
                  <a:lumMod val="95000"/>
                </a:schemeClr>
              </a:solidFill>
            </a:endParaRPr>
          </a:p>
        </p:txBody>
      </p:sp>
    </p:spTree>
    <p:extLst>
      <p:ext uri="{BB962C8B-B14F-4D97-AF65-F5344CB8AC3E}">
        <p14:creationId xmlns:p14="http://schemas.microsoft.com/office/powerpoint/2010/main" val="467869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25073" y="87548"/>
            <a:ext cx="5066250" cy="815826"/>
          </a:xfrm>
        </p:spPr>
        <p:txBody>
          <a:bodyPr>
            <a:normAutofit lnSpcReduction="10000"/>
          </a:bodyPr>
          <a:lstStyle/>
          <a:p>
            <a:endParaRPr lang="en-IN" b="1" dirty="0"/>
          </a:p>
          <a:p>
            <a:r>
              <a:rPr lang="en-IN" b="1" dirty="0"/>
              <a:t>Data Preprocessing Techniques</a:t>
            </a:r>
          </a:p>
          <a:p>
            <a:endParaRPr lang="en-US" dirty="0"/>
          </a:p>
        </p:txBody>
      </p:sp>
      <p:sp>
        <p:nvSpPr>
          <p:cNvPr id="4" name="TextBox 3">
            <a:extLst>
              <a:ext uri="{FF2B5EF4-FFF2-40B4-BE49-F238E27FC236}">
                <a16:creationId xmlns:a16="http://schemas.microsoft.com/office/drawing/2014/main" id="{EEEB34DF-90F9-02DF-362A-FAA9602640F6}"/>
              </a:ext>
            </a:extLst>
          </p:cNvPr>
          <p:cNvSpPr txBox="1"/>
          <p:nvPr/>
        </p:nvSpPr>
        <p:spPr>
          <a:xfrm>
            <a:off x="324463" y="1160207"/>
            <a:ext cx="5761704" cy="5078313"/>
          </a:xfrm>
          <a:prstGeom prst="rect">
            <a:avLst/>
          </a:prstGeom>
          <a:noFill/>
        </p:spPr>
        <p:txBody>
          <a:bodyPr wrap="square" rtlCol="0">
            <a:spAutoFit/>
          </a:bodyPr>
          <a:lstStyle/>
          <a:p>
            <a:r>
              <a:rPr lang="en-IN" b="1" dirty="0"/>
              <a:t>Grayscale Conversion</a:t>
            </a:r>
          </a:p>
          <a:p>
            <a:r>
              <a:rPr lang="en-IN" dirty="0"/>
              <a:t>	</a:t>
            </a:r>
            <a:r>
              <a:rPr lang="en-US" dirty="0"/>
              <a:t>Handwritten images are typically converted to grayscale (from RGB or color images) to reduce computational complexity while retaining essential information. Grayscale conversion simplifies the data by reducing the dimensions from 3 channels (RGB) to 1 channel (grayscale).</a:t>
            </a:r>
          </a:p>
          <a:p>
            <a:endParaRPr lang="en-US" dirty="0"/>
          </a:p>
          <a:p>
            <a:r>
              <a:rPr lang="en-IN" b="1" dirty="0"/>
              <a:t>Edge Detection</a:t>
            </a:r>
          </a:p>
          <a:p>
            <a:r>
              <a:rPr lang="en-IN" b="1" dirty="0"/>
              <a:t>	</a:t>
            </a:r>
            <a:r>
              <a:rPr lang="en-US" dirty="0"/>
              <a:t>Edge detection helps highlight the boundaries of characters and strokes, which is essential for the OCR model to discern where one character ends and another begins.</a:t>
            </a:r>
          </a:p>
          <a:p>
            <a:endParaRPr lang="en-IN" b="1" dirty="0"/>
          </a:p>
          <a:p>
            <a:r>
              <a:rPr lang="en-IN" b="1" dirty="0"/>
              <a:t>Text Segmentation</a:t>
            </a:r>
          </a:p>
          <a:p>
            <a:r>
              <a:rPr lang="en-IN" b="1" dirty="0"/>
              <a:t>	</a:t>
            </a:r>
            <a:r>
              <a:rPr lang="en-US" dirty="0"/>
              <a:t>Text segmentation is the process of separating text into individual words or characters. In the case of handwritten text, segmentation helps break the image down into manageable pieces for the OCR model.</a:t>
            </a:r>
            <a:endParaRPr lang="en-IN" b="1" dirty="0"/>
          </a:p>
        </p:txBody>
      </p:sp>
    </p:spTree>
    <p:extLst>
      <p:ext uri="{BB962C8B-B14F-4D97-AF65-F5344CB8AC3E}">
        <p14:creationId xmlns:p14="http://schemas.microsoft.com/office/powerpoint/2010/main" val="3930438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3151709"/>
            <a:ext cx="9144000" cy="2748064"/>
          </a:xfrm>
          <a:noFill/>
        </p:spPr>
        <p:txBody>
          <a:bodyPr/>
          <a:lstStyle/>
          <a:p>
            <a:r>
              <a:rPr lang="en-US" sz="2800" dirty="0"/>
              <a:t>Exploratory Data Analysis (EDA) is a critical step in any machine learning project, as it helps to understand the underlying patterns, anomalies, and relationships within the dataset. In the context of handwriting recognition OCR (Optical Character Recognition), EDA plays a vital role in analyzing the characteristics of handwritten text data, which can vary significantly across individuals and writing styles.</a:t>
            </a:r>
            <a:endParaRPr lang="en-US" sz="6600" dirty="0"/>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94034" y="187326"/>
            <a:ext cx="9144000" cy="683219"/>
          </a:xfrm>
        </p:spPr>
        <p:txBody>
          <a:bodyPr>
            <a:normAutofit fontScale="85000" lnSpcReduction="20000"/>
          </a:bodyPr>
          <a:lstStyle/>
          <a:p>
            <a:endParaRPr lang="en-IN" b="1" dirty="0"/>
          </a:p>
          <a:p>
            <a:r>
              <a:rPr lang="en-IN" b="1" dirty="0"/>
              <a:t>Exploratory Data Analysis (EDA)</a:t>
            </a:r>
          </a:p>
          <a:p>
            <a:endParaRPr lang="en-US" dirty="0"/>
          </a:p>
        </p:txBody>
      </p:sp>
    </p:spTree>
    <p:extLst>
      <p:ext uri="{BB962C8B-B14F-4D97-AF65-F5344CB8AC3E}">
        <p14:creationId xmlns:p14="http://schemas.microsoft.com/office/powerpoint/2010/main" val="1679936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710382" y="253907"/>
            <a:ext cx="10515600" cy="1325880"/>
          </a:xfrm>
          <a:noFill/>
        </p:spPr>
        <p:txBody>
          <a:bodyPr anchor="ctr"/>
          <a:lstStyle/>
          <a:p>
            <a:r>
              <a:rPr lang="en-IN" b="1" dirty="0"/>
              <a:t>Model Architecture</a:t>
            </a:r>
            <a:br>
              <a:rPr lang="en-IN" b="1" dirty="0"/>
            </a:br>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7" name="Picture 6" descr="A diagram of a process&#10;&#10;Description automatically generated">
            <a:extLst>
              <a:ext uri="{FF2B5EF4-FFF2-40B4-BE49-F238E27FC236}">
                <a16:creationId xmlns:a16="http://schemas.microsoft.com/office/drawing/2014/main" id="{6EEB6E7D-25E6-70F9-8063-4B6A58E210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65419" y="1337188"/>
            <a:ext cx="4691999" cy="4659046"/>
          </a:xfrm>
          <a:prstGeom prst="rect">
            <a:avLst/>
          </a:prstGeom>
        </p:spPr>
      </p:pic>
    </p:spTree>
    <p:extLst>
      <p:ext uri="{BB962C8B-B14F-4D97-AF65-F5344CB8AC3E}">
        <p14:creationId xmlns:p14="http://schemas.microsoft.com/office/powerpoint/2010/main" val="2243159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719263"/>
          </a:xfrm>
          <a:noFill/>
        </p:spPr>
        <p:txBody>
          <a:bodyPr anchor="b"/>
          <a:lstStyle/>
          <a:p>
            <a:r>
              <a:rPr lang="en-IN" b="1" dirty="0"/>
              <a:t>Training and Validation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1120302" y="1358430"/>
            <a:ext cx="4894006" cy="3904906"/>
          </a:xfrm>
          <a:noFill/>
        </p:spPr>
        <p:txBody>
          <a:bodyPr vert="horz" lIns="91440" tIns="45720" rIns="91440" bIns="45720" rtlCol="0" anchor="t">
            <a:normAutofit/>
          </a:bodyPr>
          <a:lstStyle/>
          <a:p>
            <a:pPr marL="285750" indent="-285750" algn="ctr">
              <a:buFont typeface="Wingdings" panose="05000000000000000000" pitchFamily="2" charset="2"/>
              <a:buChar char="ü"/>
            </a:pPr>
            <a:r>
              <a:rPr lang="en-US" dirty="0"/>
              <a:t>The training set provides labeled data for the model to learn from, enabling it to adjust its parameters for accurate </a:t>
            </a:r>
            <a:r>
              <a:rPr lang="en-US" dirty="0" err="1"/>
              <a:t>predictions.The</a:t>
            </a:r>
            <a:r>
              <a:rPr lang="en-US" dirty="0"/>
              <a:t> training dataset is used to teach the model by feeding labeled data, allowing it to learn patterns. The validation dataset evaluates the model's performance during training, providing feedback to tune hyperparameters and prevent overfitting, ensuring better generalization to unseen data.</a:t>
            </a:r>
          </a:p>
          <a:p>
            <a:pPr marL="285750" indent="-285750">
              <a:buFont typeface="Wingdings" panose="05000000000000000000" pitchFamily="2" charset="2"/>
              <a:buChar char="ü"/>
            </a:pPr>
            <a:r>
              <a:rPr lang="en-US" dirty="0"/>
              <a:t>The validation set tests the model’s ability to generalize, guiding hyperparameter tuning and identifying potential overfitting or underfitting issues.</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F2C9A3-AD0F-2E96-C6A8-F6E89A5091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83337E-76A0-2326-1712-1244B7BBF5BF}"/>
              </a:ext>
            </a:extLst>
          </p:cNvPr>
          <p:cNvSpPr>
            <a:spLocks noGrp="1"/>
          </p:cNvSpPr>
          <p:nvPr>
            <p:ph type="title"/>
          </p:nvPr>
        </p:nvSpPr>
        <p:spPr>
          <a:xfrm>
            <a:off x="838200" y="365760"/>
            <a:ext cx="10515600" cy="1325563"/>
          </a:xfrm>
        </p:spPr>
        <p:txBody>
          <a:bodyPr anchor="ctr">
            <a:normAutofit/>
          </a:bodyPr>
          <a:lstStyle/>
          <a:p>
            <a:r>
              <a:rPr lang="en-IN" b="1"/>
              <a:t>Results and Evaluation</a:t>
            </a:r>
          </a:p>
        </p:txBody>
      </p:sp>
      <p:pic>
        <p:nvPicPr>
          <p:cNvPr id="9" name="Content Placeholder 8">
            <a:extLst>
              <a:ext uri="{FF2B5EF4-FFF2-40B4-BE49-F238E27FC236}">
                <a16:creationId xmlns:a16="http://schemas.microsoft.com/office/drawing/2014/main" id="{B01C0A67-8C7A-148E-850F-0D15F408C7F1}"/>
              </a:ext>
            </a:extLst>
          </p:cNvPr>
          <p:cNvPicPr>
            <a:picLocks noGrp="1" noChangeAspect="1"/>
          </p:cNvPicPr>
          <p:nvPr>
            <p:ph sz="quarter" idx="15"/>
          </p:nvPr>
        </p:nvPicPr>
        <p:blipFill>
          <a:blip r:embed="rId3"/>
          <a:srcRect t="10558" r="2" b="18547"/>
          <a:stretch/>
        </p:blipFill>
        <p:spPr>
          <a:xfrm>
            <a:off x="838200" y="1790329"/>
            <a:ext cx="5134335" cy="4113054"/>
          </a:xfrm>
          <a:prstGeom prst="rect">
            <a:avLst/>
          </a:prstGeom>
          <a:noFill/>
        </p:spPr>
      </p:pic>
      <p:pic>
        <p:nvPicPr>
          <p:cNvPr id="6" name="Picture Placeholder 5" descr="A screenshot of a computer&#10;&#10;Description automatically generated">
            <a:extLst>
              <a:ext uri="{FF2B5EF4-FFF2-40B4-BE49-F238E27FC236}">
                <a16:creationId xmlns:a16="http://schemas.microsoft.com/office/drawing/2014/main" id="{128333C3-9F9B-6298-1176-8E262D14467D}"/>
              </a:ext>
            </a:extLst>
          </p:cNvPr>
          <p:cNvPicPr>
            <a:picLocks noGrp="1" noChangeAspect="1"/>
          </p:cNvPicPr>
          <p:nvPr>
            <p:ph sz="quarter" idx="16"/>
          </p:nvPr>
        </p:nvPicPr>
        <p:blipFill>
          <a:blip r:embed="rId4"/>
          <a:srcRect t="27215" r="2" b="15908"/>
          <a:stretch/>
        </p:blipFill>
        <p:spPr>
          <a:xfrm>
            <a:off x="6219464" y="1790329"/>
            <a:ext cx="5134335" cy="4113054"/>
          </a:xfrm>
          <a:prstGeom prst="rect">
            <a:avLst/>
          </a:prstGeom>
          <a:noFill/>
        </p:spPr>
      </p:pic>
    </p:spTree>
    <p:extLst>
      <p:ext uri="{BB962C8B-B14F-4D97-AF65-F5344CB8AC3E}">
        <p14:creationId xmlns:p14="http://schemas.microsoft.com/office/powerpoint/2010/main" val="3280548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77170"/>
            <a:ext cx="10515600" cy="2036972"/>
          </a:xfrm>
          <a:noFill/>
        </p:spPr>
        <p:txBody>
          <a:bodyPr anchor="ctr"/>
          <a:lstStyle/>
          <a:p>
            <a:r>
              <a:rPr lang="en-IN" b="1" dirty="0"/>
              <a:t>Conclusion and Future Directions</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6534868" y="1501732"/>
            <a:ext cx="5134335" cy="4113054"/>
          </a:xfrm>
          <a:noFill/>
        </p:spPr>
        <p:txBody>
          <a:bodyPr>
            <a:normAutofit fontScale="85000" lnSpcReduction="10000"/>
          </a:bodyPr>
          <a:lstStyle/>
          <a:p>
            <a:r>
              <a:rPr lang="en-US" b="1" dirty="0"/>
              <a:t>Future Predictions</a:t>
            </a:r>
            <a:r>
              <a:rPr lang="en-US" dirty="0"/>
              <a:t>: Handwriting recognition OCR will continue to evolve with advancements in deep learning, enabling better handling of diverse handwriting styles, languages, and noisy environments. Integration with AI-driven systems and real-time recognition will further enhance accuracy and efficiency in various applications.</a:t>
            </a:r>
          </a:p>
          <a:p>
            <a:r>
              <a:rPr lang="en-US" b="1" dirty="0"/>
              <a:t>Conclusion</a:t>
            </a:r>
            <a:r>
              <a:rPr lang="en-US" dirty="0"/>
              <a:t>: The handwriting recognition OCR model, by leveraging advanced neural networks and preprocessing techniques, provides valuable tools for automating text recognition, offering significant improvements in accuracy, efficiency, and real-world applications, especially in digitizing handwritten documents.</a:t>
            </a:r>
          </a:p>
          <a:p>
            <a:pPr algn="ctr"/>
            <a:endParaRPr lang="en-US" dirty="0"/>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TextBox 6">
            <a:extLst>
              <a:ext uri="{FF2B5EF4-FFF2-40B4-BE49-F238E27FC236}">
                <a16:creationId xmlns:a16="http://schemas.microsoft.com/office/drawing/2014/main" id="{76A61FAA-EC4B-F349-03D3-9A3C5951E131}"/>
              </a:ext>
            </a:extLst>
          </p:cNvPr>
          <p:cNvSpPr txBox="1"/>
          <p:nvPr/>
        </p:nvSpPr>
        <p:spPr>
          <a:xfrm>
            <a:off x="8394969" y="6303963"/>
            <a:ext cx="5398851" cy="523220"/>
          </a:xfrm>
          <a:prstGeom prst="rect">
            <a:avLst/>
          </a:prstGeom>
          <a:noFill/>
        </p:spPr>
        <p:txBody>
          <a:bodyPr wrap="square" rtlCol="0">
            <a:spAutoFit/>
          </a:bodyPr>
          <a:lstStyle/>
          <a:p>
            <a:pPr algn="ctr"/>
            <a:r>
              <a:rPr lang="en-US" sz="2800" dirty="0">
                <a:solidFill>
                  <a:schemeClr val="bg1">
                    <a:lumMod val="95000"/>
                  </a:schemeClr>
                </a:solidFill>
              </a:rPr>
              <a:t>Thank You </a:t>
            </a:r>
            <a:endParaRPr lang="en-IN" sz="2800" dirty="0">
              <a:solidFill>
                <a:schemeClr val="bg1">
                  <a:lumMod val="95000"/>
                </a:schemeClr>
              </a:solidFill>
            </a:endParaRPr>
          </a:p>
        </p:txBody>
      </p:sp>
      <p:pic>
        <p:nvPicPr>
          <p:cNvPr id="6" name="Picture 5" descr="A graph of training and validation loss&#10;&#10;Description automatically generated">
            <a:extLst>
              <a:ext uri="{FF2B5EF4-FFF2-40B4-BE49-F238E27FC236}">
                <a16:creationId xmlns:a16="http://schemas.microsoft.com/office/drawing/2014/main" id="{1B9B0C78-6B1C-E022-D69C-30C4847ADA8E}"/>
              </a:ext>
            </a:extLst>
          </p:cNvPr>
          <p:cNvPicPr>
            <a:picLocks noChangeAspect="1"/>
          </p:cNvPicPr>
          <p:nvPr/>
        </p:nvPicPr>
        <p:blipFill>
          <a:blip r:embed="rId3"/>
          <a:stretch>
            <a:fillRect/>
          </a:stretch>
        </p:blipFill>
        <p:spPr>
          <a:xfrm>
            <a:off x="522797" y="1366684"/>
            <a:ext cx="5793943" cy="4383150"/>
          </a:xfrm>
          <a:prstGeom prst="rect">
            <a:avLst/>
          </a:prstGeom>
        </p:spPr>
      </p:pic>
    </p:spTree>
    <p:extLst>
      <p:ext uri="{BB962C8B-B14F-4D97-AF65-F5344CB8AC3E}">
        <p14:creationId xmlns:p14="http://schemas.microsoft.com/office/powerpoint/2010/main" val="64377799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F048343-1EA9-44C3-883E-652FAAF0713E}">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Tech presentation</Template>
  <TotalTime>69</TotalTime>
  <Words>614</Words>
  <Application>Microsoft Office PowerPoint</Application>
  <PresentationFormat>Widescreen</PresentationFormat>
  <Paragraphs>40</Paragraphs>
  <Slides>9</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Aptos</vt:lpstr>
      <vt:lpstr>Arial</vt:lpstr>
      <vt:lpstr>Calibri</vt:lpstr>
      <vt:lpstr>Calibri Light</vt:lpstr>
      <vt:lpstr>Wingdings</vt:lpstr>
      <vt:lpstr>Custom</vt:lpstr>
      <vt:lpstr>Handwriting Recognition System</vt:lpstr>
      <vt:lpstr>Introduction</vt:lpstr>
      <vt:lpstr>Understanding the Dataset  </vt:lpstr>
      <vt:lpstr>PowerPoint Presentation</vt:lpstr>
      <vt:lpstr>Exploratory Data Analysis (EDA) is a critical step in any machine learning project, as it helps to understand the underlying patterns, anomalies, and relationships within the dataset. In the context of handwriting recognition OCR (Optical Character Recognition), EDA plays a vital role in analyzing the characteristics of handwritten text data, which can vary significantly across individuals and writing styles.</vt:lpstr>
      <vt:lpstr>Model Architecture </vt:lpstr>
      <vt:lpstr>Training and Validation</vt:lpstr>
      <vt:lpstr>Results and Evaluation</vt:lpstr>
      <vt:lpstr>Conclusion and Future Directions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Navya Kapoor</dc:creator>
  <cp:lastModifiedBy>arsh srivastava</cp:lastModifiedBy>
  <cp:revision>3</cp:revision>
  <dcterms:created xsi:type="dcterms:W3CDTF">2024-11-17T06:07:01Z</dcterms:created>
  <dcterms:modified xsi:type="dcterms:W3CDTF">2024-11-18T05:34:02Z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